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Chocolates" charset="1" panose="02000503020000020003"/>
      <p:regular r:id="rId21"/>
    </p:embeddedFont>
    <p:embeddedFont>
      <p:font typeface="The Seasons Bold" charset="1" panose="00000000000000000000"/>
      <p:regular r:id="rId22"/>
    </p:embeddedFont>
    <p:embeddedFont>
      <p:font typeface="The Seasons" charset="1" panose="00000000000000000000"/>
      <p:regular r:id="rId23"/>
    </p:embeddedFont>
    <p:embeddedFont>
      <p:font typeface="Quicksand Bold" charset="1" panose="00000000000000000000"/>
      <p:regular r:id="rId24"/>
    </p:embeddedFont>
    <p:embeddedFont>
      <p:font typeface="Etna Sans Serif" charset="1" panose="02000600000000000000"/>
      <p:regular r:id="rId25"/>
    </p:embeddedFont>
    <p:embeddedFont>
      <p:font typeface="Cormorant Garamond Bold Italics" charset="1" panose="00000800000000000000"/>
      <p:regular r:id="rId26"/>
    </p:embeddedFont>
    <p:embeddedFont>
      <p:font typeface="Monterchi Serif Italics" charset="1" panose="02000503060000020004"/>
      <p:regular r:id="rId27"/>
    </p:embeddedFont>
    <p:embeddedFont>
      <p:font typeface="Garet" charset="1" panose="00000000000000000000"/>
      <p:regular r:id="rId28"/>
    </p:embeddedFont>
    <p:embeddedFont>
      <p:font typeface="Garet Bold" charset="1" panose="00000000000000000000"/>
      <p:regular r:id="rId29"/>
    </p:embeddedFont>
    <p:embeddedFont>
      <p:font typeface="HK Grotesk Bold Italics" charset="1" panose="00000800000000000000"/>
      <p:regular r:id="rId30"/>
    </p:embeddedFont>
    <p:embeddedFont>
      <p:font typeface="Canva Sans Bold" charset="1" panose="020B0803030501040103"/>
      <p:regular r:id="rId31"/>
    </p:embeddedFont>
    <p:embeddedFont>
      <p:font typeface="Cormorant Garamond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qRQYnn4M.mp4" Type="http://schemas.openxmlformats.org/officeDocument/2006/relationships/video"/><Relationship Id="rId4" Target="../media/VAGqRQYnn4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59157" y="1952954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Analyse statistique approfondie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1841194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71841" y="2062161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Tests de normalité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56684" y="1934844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1841" y="2881311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Traitement des valeurs manquantes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56684" y="2782569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841" y="4142727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Résultats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6684" y="4030967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4612" y="5582273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69455" y="5470513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4826" y="6201398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89669" y="6074081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1841" y="6670015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Références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6684" y="6571273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1841" y="7130085"/>
            <a:ext cx="629351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404040"/>
                </a:solidFill>
                <a:latin typeface="TT Chocolates"/>
                <a:ea typeface="TT Chocolates"/>
                <a:cs typeface="TT Chocolates"/>
                <a:sym typeface="TT Chocolates"/>
              </a:rPr>
              <a:t>Remerciements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6684" y="7018324"/>
            <a:ext cx="7284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4040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716" y="4670413"/>
            <a:ext cx="658366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404040"/>
                </a:solidFill>
                <a:latin typeface="The Seasons"/>
                <a:ea typeface="The Seasons"/>
                <a:cs typeface="The Seasons"/>
                <a:sym typeface="The Seasons"/>
              </a:rPr>
              <a:t>Sommaire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1355" y="5795645"/>
            <a:ext cx="6537960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Analyse statistique approfondie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Tests de normalité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Traitement des valeurs manquantes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Correction des valeurs aberrantes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Visualisation complète des données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Méthodes de preprocessing avancées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-87316" y="5255"/>
            <a:ext cx="18561801" cy="10281745"/>
            <a:chOff x="0" y="0"/>
            <a:chExt cx="4888705" cy="27079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88705" cy="2707949"/>
            </a:xfrm>
            <a:custGeom>
              <a:avLst/>
              <a:gdLst/>
              <a:ahLst/>
              <a:cxnLst/>
              <a:rect r="r" b="b" t="t" l="l"/>
              <a:pathLst>
                <a:path h="2707949" w="4888705">
                  <a:moveTo>
                    <a:pt x="0" y="0"/>
                  </a:moveTo>
                  <a:lnTo>
                    <a:pt x="4888705" y="0"/>
                  </a:lnTo>
                  <a:lnTo>
                    <a:pt x="4888705" y="2707949"/>
                  </a:lnTo>
                  <a:lnTo>
                    <a:pt x="0" y="2707949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888705" cy="2755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80282" y="-551865"/>
            <a:ext cx="17039230" cy="591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8"/>
              </a:lnSpc>
            </a:pPr>
          </a:p>
          <a:p>
            <a:pPr algn="ctr">
              <a:lnSpc>
                <a:spcPts val="7098"/>
              </a:lnSpc>
            </a:pPr>
            <a:r>
              <a:rPr lang="en-US" sz="5070" spc="-273">
                <a:solidFill>
                  <a:srgbClr val="0F4662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Projet industrie 4.0 :</a:t>
            </a:r>
          </a:p>
          <a:p>
            <a:pPr algn="ctr">
              <a:lnSpc>
                <a:spcPts val="7098"/>
              </a:lnSpc>
            </a:pPr>
          </a:p>
          <a:p>
            <a:pPr algn="ctr">
              <a:lnSpc>
                <a:spcPts val="9338"/>
              </a:lnSpc>
            </a:pPr>
            <a:r>
              <a:rPr lang="en-US" b="true" sz="6670" i="true" spc="-36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Système Intelligent de Gestion de Présence avec Reconnaissance Faciale</a:t>
            </a:r>
          </a:p>
          <a:p>
            <a:pPr algn="ctr" marL="0" indent="0" lvl="0">
              <a:lnSpc>
                <a:spcPts val="7098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872477" y="8884893"/>
            <a:ext cx="754703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i="true" spc="-325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Encadré par :     Prof. Hosni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297313" y="5264164"/>
            <a:ext cx="8936628" cy="370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225" i="true" spc="-274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Présenté  par :              Bourkiba Salma</a:t>
            </a:r>
          </a:p>
          <a:p>
            <a:pPr algn="ctr">
              <a:lnSpc>
                <a:spcPts val="5915"/>
              </a:lnSpc>
            </a:pPr>
            <a:r>
              <a:rPr lang="en-US" sz="4225" i="true" spc="-274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                                 </a:t>
            </a:r>
            <a:r>
              <a:rPr lang="en-US" sz="4225" i="true" spc="-274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Jhabli Hasna</a:t>
            </a:r>
          </a:p>
          <a:p>
            <a:pPr algn="ctr">
              <a:lnSpc>
                <a:spcPts val="5777"/>
              </a:lnSpc>
            </a:pPr>
            <a:r>
              <a:rPr lang="en-US" sz="4126" i="true" spc="-268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                                              Filali Ansari Meryem</a:t>
            </a:r>
          </a:p>
          <a:p>
            <a:pPr algn="ctr">
              <a:lnSpc>
                <a:spcPts val="5915"/>
              </a:lnSpc>
            </a:pPr>
            <a:r>
              <a:rPr lang="en-US" sz="4225" i="true" spc="-274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                                           Bellaknich Ouiame</a:t>
            </a:r>
          </a:p>
          <a:p>
            <a:pPr algn="ctr">
              <a:lnSpc>
                <a:spcPts val="5915"/>
              </a:lnSpc>
            </a:pPr>
            <a:r>
              <a:rPr lang="en-US" sz="4225" i="true" spc="-274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                              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753" y="5230788"/>
            <a:ext cx="4295098" cy="369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5"/>
              </a:lnSpc>
              <a:spcBef>
                <a:spcPct val="0"/>
              </a:spcBef>
            </a:pPr>
            <a:r>
              <a:rPr lang="en-US" sz="4225" i="true" spc="-274" strike="noStrike" u="none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Oulkiass Salma</a:t>
            </a:r>
          </a:p>
          <a:p>
            <a:pPr algn="l" marL="0" indent="0" lvl="0">
              <a:lnSpc>
                <a:spcPts val="5915"/>
              </a:lnSpc>
              <a:spcBef>
                <a:spcPct val="0"/>
              </a:spcBef>
            </a:pPr>
            <a:r>
              <a:rPr lang="en-US" sz="4225" i="true" spc="-274" strike="noStrike" u="none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Lakhsassi Mariam</a:t>
            </a:r>
          </a:p>
          <a:p>
            <a:pPr algn="l" marL="0" indent="0" lvl="0">
              <a:lnSpc>
                <a:spcPts val="5915"/>
              </a:lnSpc>
              <a:spcBef>
                <a:spcPct val="0"/>
              </a:spcBef>
            </a:pPr>
            <a:r>
              <a:rPr lang="en-US" sz="4225" i="true" spc="-274" strike="noStrike" u="none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El Fadili Fatima</a:t>
            </a:r>
          </a:p>
          <a:p>
            <a:pPr algn="l" marL="0" indent="0" lvl="0">
              <a:lnSpc>
                <a:spcPts val="5915"/>
              </a:lnSpc>
              <a:spcBef>
                <a:spcPct val="0"/>
              </a:spcBef>
            </a:pPr>
            <a:r>
              <a:rPr lang="en-US" sz="4225" i="true" spc="-274" strike="noStrike" u="none">
                <a:solidFill>
                  <a:srgbClr val="3B3939"/>
                </a:solidFill>
                <a:latin typeface="Monterchi Serif Italics"/>
                <a:ea typeface="Monterchi Serif Italics"/>
                <a:cs typeface="Monterchi Serif Italics"/>
                <a:sym typeface="Monterchi Serif Italics"/>
              </a:rPr>
              <a:t> Fahim Oussama</a:t>
            </a:r>
          </a:p>
          <a:p>
            <a:pPr algn="l" marL="0" indent="0" lvl="0">
              <a:lnSpc>
                <a:spcPts val="59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9525"/>
            <a:ext cx="18288000" cy="10995470"/>
            <a:chOff x="0" y="0"/>
            <a:chExt cx="4816593" cy="2895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5926"/>
            </a:xfrm>
            <a:custGeom>
              <a:avLst/>
              <a:gdLst/>
              <a:ahLst/>
              <a:cxnLst/>
              <a:rect r="r" b="b" t="t" l="l"/>
              <a:pathLst>
                <a:path h="28959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5926"/>
                  </a:lnTo>
                  <a:lnTo>
                    <a:pt x="0" y="289592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43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236604" y="1586920"/>
            <a:ext cx="4798549" cy="6181650"/>
          </a:xfrm>
          <a:custGeom>
            <a:avLst/>
            <a:gdLst/>
            <a:ahLst/>
            <a:cxnLst/>
            <a:rect r="r" b="b" t="t" l="l"/>
            <a:pathLst>
              <a:path h="6181650" w="4798549">
                <a:moveTo>
                  <a:pt x="0" y="0"/>
                </a:moveTo>
                <a:lnTo>
                  <a:pt x="4798549" y="0"/>
                </a:lnTo>
                <a:lnTo>
                  <a:pt x="4798549" y="6181649"/>
                </a:lnTo>
                <a:lnTo>
                  <a:pt x="0" y="618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1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3273301" y="1433913"/>
            <a:ext cx="3541734" cy="6487663"/>
          </a:xfrm>
          <a:custGeom>
            <a:avLst/>
            <a:gdLst/>
            <a:ahLst/>
            <a:cxnLst/>
            <a:rect r="r" b="b" t="t" l="l"/>
            <a:pathLst>
              <a:path h="6487663" w="3541734">
                <a:moveTo>
                  <a:pt x="0" y="0"/>
                </a:moveTo>
                <a:lnTo>
                  <a:pt x="3541735" y="0"/>
                </a:lnTo>
                <a:lnTo>
                  <a:pt x="3541735" y="6487663"/>
                </a:lnTo>
                <a:lnTo>
                  <a:pt x="0" y="6487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7674" y="5546199"/>
            <a:ext cx="4491693" cy="4510254"/>
          </a:xfrm>
          <a:custGeom>
            <a:avLst/>
            <a:gdLst/>
            <a:ahLst/>
            <a:cxnLst/>
            <a:rect r="r" b="b" t="t" l="l"/>
            <a:pathLst>
              <a:path h="4510254" w="4491693">
                <a:moveTo>
                  <a:pt x="0" y="0"/>
                </a:moveTo>
                <a:lnTo>
                  <a:pt x="4491693" y="0"/>
                </a:lnTo>
                <a:lnTo>
                  <a:pt x="4491693" y="4510253"/>
                </a:lnTo>
                <a:lnTo>
                  <a:pt x="0" y="4510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631" y="287655"/>
            <a:ext cx="10612552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Composants et Technologies Utilisés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246" y="7734651"/>
            <a:ext cx="36455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Raspberry Pi 4Go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56582" y="7010344"/>
            <a:ext cx="21751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Ecran LCD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0251" y="4354212"/>
            <a:ext cx="17274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Camera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9525"/>
            <a:ext cx="18288000" cy="10995470"/>
            <a:chOff x="0" y="0"/>
            <a:chExt cx="4816593" cy="2895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5926"/>
            </a:xfrm>
            <a:custGeom>
              <a:avLst/>
              <a:gdLst/>
              <a:ahLst/>
              <a:cxnLst/>
              <a:rect r="r" b="b" t="t" l="l"/>
              <a:pathLst>
                <a:path h="28959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5926"/>
                  </a:lnTo>
                  <a:lnTo>
                    <a:pt x="0" y="289592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43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1133" y="2521050"/>
            <a:ext cx="4215746" cy="5426558"/>
          </a:xfrm>
          <a:custGeom>
            <a:avLst/>
            <a:gdLst/>
            <a:ahLst/>
            <a:cxnLst/>
            <a:rect r="r" b="b" t="t" l="l"/>
            <a:pathLst>
              <a:path h="5426558" w="4215746">
                <a:moveTo>
                  <a:pt x="0" y="0"/>
                </a:moveTo>
                <a:lnTo>
                  <a:pt x="4215747" y="0"/>
                </a:lnTo>
                <a:lnTo>
                  <a:pt x="4215747" y="5426558"/>
                </a:lnTo>
                <a:lnTo>
                  <a:pt x="0" y="542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5629" y="2339392"/>
            <a:ext cx="5414921" cy="5608217"/>
          </a:xfrm>
          <a:custGeom>
            <a:avLst/>
            <a:gdLst/>
            <a:ahLst/>
            <a:cxnLst/>
            <a:rect r="r" b="b" t="t" l="l"/>
            <a:pathLst>
              <a:path h="5608217" w="5414921">
                <a:moveTo>
                  <a:pt x="0" y="0"/>
                </a:moveTo>
                <a:lnTo>
                  <a:pt x="5414921" y="0"/>
                </a:lnTo>
                <a:lnTo>
                  <a:pt x="5414921" y="5608216"/>
                </a:lnTo>
                <a:lnTo>
                  <a:pt x="0" y="560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288" r="-18181" b="-117346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1768767" y="2247089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58363" y="580259"/>
            <a:ext cx="994887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Composants et Technologies Utilisés:</a:t>
            </a: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159" y="8677910"/>
            <a:ext cx="29596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circuit  réalisé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4902" y="8401364"/>
            <a:ext cx="54758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pins de Raspberry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6030" y="7788631"/>
            <a:ext cx="66519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 de connexion entre Raspberry et l’écran LCD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190910"/>
            <a:chOff x="0" y="0"/>
            <a:chExt cx="4816593" cy="2947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47400"/>
            </a:xfrm>
            <a:custGeom>
              <a:avLst/>
              <a:gdLst/>
              <a:ahLst/>
              <a:cxnLst/>
              <a:rect r="r" b="b" t="t" l="l"/>
              <a:pathLst>
                <a:path h="29474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47400"/>
                  </a:lnTo>
                  <a:lnTo>
                    <a:pt x="0" y="29474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9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40238" y="2594438"/>
            <a:ext cx="7807524" cy="6002034"/>
          </a:xfrm>
          <a:custGeom>
            <a:avLst/>
            <a:gdLst/>
            <a:ahLst/>
            <a:cxnLst/>
            <a:rect r="r" b="b" t="t" l="l"/>
            <a:pathLst>
              <a:path h="6002034" w="7807524">
                <a:moveTo>
                  <a:pt x="0" y="0"/>
                </a:moveTo>
                <a:lnTo>
                  <a:pt x="7807524" y="0"/>
                </a:lnTo>
                <a:lnTo>
                  <a:pt x="7807524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2137" y="2598596"/>
            <a:ext cx="4523099" cy="5997876"/>
          </a:xfrm>
          <a:custGeom>
            <a:avLst/>
            <a:gdLst/>
            <a:ahLst/>
            <a:cxnLst/>
            <a:rect r="r" b="b" t="t" l="l"/>
            <a:pathLst>
              <a:path h="5997876" w="4523099">
                <a:moveTo>
                  <a:pt x="0" y="0"/>
                </a:moveTo>
                <a:lnTo>
                  <a:pt x="4523099" y="0"/>
                </a:lnTo>
                <a:lnTo>
                  <a:pt x="4523099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22" t="0" r="-1233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8428" y="2594438"/>
            <a:ext cx="3907435" cy="5997876"/>
          </a:xfrm>
          <a:custGeom>
            <a:avLst/>
            <a:gdLst/>
            <a:ahLst/>
            <a:cxnLst/>
            <a:rect r="r" b="b" t="t" l="l"/>
            <a:pathLst>
              <a:path h="5997876" w="3907435">
                <a:moveTo>
                  <a:pt x="0" y="0"/>
                </a:moveTo>
                <a:lnTo>
                  <a:pt x="3907435" y="0"/>
                </a:lnTo>
                <a:lnTo>
                  <a:pt x="3907435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667" t="0" r="-778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5860" y="471487"/>
            <a:ext cx="16247247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Les résultats de la reconnaissance faciale en temps réel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190910"/>
            <a:chOff x="0" y="0"/>
            <a:chExt cx="4816593" cy="2947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47400"/>
            </a:xfrm>
            <a:custGeom>
              <a:avLst/>
              <a:gdLst/>
              <a:ahLst/>
              <a:cxnLst/>
              <a:rect r="r" b="b" t="t" l="l"/>
              <a:pathLst>
                <a:path h="29474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47400"/>
                  </a:lnTo>
                  <a:lnTo>
                    <a:pt x="0" y="29474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9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06420" y="3423966"/>
            <a:ext cx="14675161" cy="5374778"/>
          </a:xfrm>
          <a:custGeom>
            <a:avLst/>
            <a:gdLst/>
            <a:ahLst/>
            <a:cxnLst/>
            <a:rect r="r" b="b" t="t" l="l"/>
            <a:pathLst>
              <a:path h="5374778" w="14675161">
                <a:moveTo>
                  <a:pt x="0" y="0"/>
                </a:moveTo>
                <a:lnTo>
                  <a:pt x="14675160" y="0"/>
                </a:lnTo>
                <a:lnTo>
                  <a:pt x="14675160" y="5374777"/>
                </a:lnTo>
                <a:lnTo>
                  <a:pt x="0" y="5374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5860" y="471487"/>
            <a:ext cx="16247247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Les résultats de la reconnaissance faciale en temps réel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2123" y="2484572"/>
            <a:ext cx="11094720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Extrait du fichier Excel généré automatiquement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2705" y="1256777"/>
            <a:ext cx="15482589" cy="87637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19048"/>
            <a:ext cx="16247247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Les résultats de la reconnaissance faciale en temps réel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5631" y="2364200"/>
            <a:ext cx="15453669" cy="49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10"/>
              </a:lnSpc>
              <a:spcBef>
                <a:spcPct val="0"/>
              </a:spcBef>
            </a:pPr>
            <a:r>
              <a:rPr lang="en-US" sz="14079">
                <a:solidFill>
                  <a:srgbClr val="0F4662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Merci pour votre attention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4030" y="0"/>
            <a:ext cx="18896060" cy="10287000"/>
            <a:chOff x="0" y="0"/>
            <a:chExt cx="497674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6740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76740">
                  <a:moveTo>
                    <a:pt x="0" y="0"/>
                  </a:moveTo>
                  <a:lnTo>
                    <a:pt x="4976740" y="0"/>
                  </a:lnTo>
                  <a:lnTo>
                    <a:pt x="49767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7674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198057" y="747745"/>
            <a:ext cx="9914964" cy="12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19"/>
              </a:lnSpc>
              <a:spcBef>
                <a:spcPct val="0"/>
              </a:spcBef>
            </a:pPr>
            <a:r>
              <a:rPr lang="en-US" b="true" sz="72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Sommaire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9798" y="3007362"/>
            <a:ext cx="6306840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Contexte et Solution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2975" y="4183774"/>
            <a:ext cx="6892079" cy="136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Objectifs et Périmètre</a:t>
            </a:r>
          </a:p>
          <a:p>
            <a:pPr algn="l">
              <a:lnSpc>
                <a:spcPts val="54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6678" y="5291215"/>
            <a:ext cx="754272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du projet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8878" y="6448889"/>
            <a:ext cx="6890946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Pipeline de construction du modèle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43714" y="3140888"/>
            <a:ext cx="1057988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Les </a:t>
            </a: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résul</a:t>
            </a: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tats de la reconnaissance faciale en temps réel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43714" y="4281172"/>
            <a:ext cx="925146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</a:t>
            </a: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Détectio</a:t>
            </a: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 et Traitement des Valeurs Aberrantes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19914" y="5409709"/>
            <a:ext cx="865595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Prétraitement des Variables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5137" y="6491434"/>
            <a:ext cx="8491211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i="true" b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6908" y="4842903"/>
            <a:ext cx="472440" cy="113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148" y="2553514"/>
            <a:ext cx="44196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b="true" sz="70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188" y="5899296"/>
            <a:ext cx="541020" cy="113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718" y="3693796"/>
            <a:ext cx="518160" cy="121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b="true" sz="70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</a:t>
            </a:r>
            <a:r>
              <a:rPr lang="en-US" b="true" sz="70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5564" y="2713353"/>
            <a:ext cx="487680" cy="113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b="true" sz="65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5.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52224" y="6158693"/>
            <a:ext cx="480060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24614" y="5009359"/>
            <a:ext cx="434340" cy="105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b="true" sz="61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7.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94134" y="3881510"/>
            <a:ext cx="510540" cy="108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6.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961761"/>
            <a:ext cx="17259300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Les méthodes traditionnelles de gestion des présences (feuilles papier, appels nominaux) sont :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Chronophages et peu fiables (</a:t>
            </a:r>
            <a:r>
              <a:rPr lang="en-US" b="true" sz="31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falsifications, oublis).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Inadaptées à l’ère numérique et aux besoins des établissements modernes.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846" y="1009259"/>
            <a:ext cx="3050183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59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Contexte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2846" y="5100785"/>
            <a:ext cx="5101233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b="true" sz="59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Solution proposée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349" y="6604051"/>
            <a:ext cx="17414614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 système de gestion de présence automatisé basé sur la reconnaissance faciale qui permet de :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Enregistrer les présences en temps réel sans intervention humaine.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Gestion des anomalies (</a:t>
            </a:r>
            <a:r>
              <a:rPr lang="en-US" b="true" sz="31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individus inconnus</a:t>
            </a: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Générer un fichier excel (</a:t>
            </a:r>
            <a:r>
              <a:rPr lang="en-US" b="true" sz="31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présences / captures des inconnus</a:t>
            </a: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71487"/>
            <a:ext cx="3758704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Objectifs Clés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48262"/>
            <a:ext cx="17259300" cy="671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1. Modernisation Pédagogique :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Automatisation fiable remplaçant les méthodes manuelles 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Outil objectif améliorant la traçabilité et l'assiduité étudiante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2. Intégration Technologique :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Combinaison IA (modèle de reconnaissance, d’embeeding er de classification  </a:t>
            </a: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 + IoT (Raspberry Pi) + traitement temps réel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3200" strike="noStrike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Gestion des Données :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Capture et enregistrement de l'image non reconnue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Rapports automatiques (excel) 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64738"/>
            <a:ext cx="18288000" cy="12267883"/>
            <a:chOff x="0" y="0"/>
            <a:chExt cx="4816593" cy="3231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231048"/>
            </a:xfrm>
            <a:custGeom>
              <a:avLst/>
              <a:gdLst/>
              <a:ahLst/>
              <a:cxnLst/>
              <a:rect r="r" b="b" t="t" l="l"/>
              <a:pathLst>
                <a:path h="32310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31048"/>
                  </a:lnTo>
                  <a:lnTo>
                    <a:pt x="0" y="3231048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278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942288"/>
            <a:ext cx="18156257" cy="7316012"/>
          </a:xfrm>
          <a:custGeom>
            <a:avLst/>
            <a:gdLst/>
            <a:ahLst/>
            <a:cxnLst/>
            <a:rect r="r" b="b" t="t" l="l"/>
            <a:pathLst>
              <a:path h="7316012" w="18156257">
                <a:moveTo>
                  <a:pt x="0" y="0"/>
                </a:moveTo>
                <a:lnTo>
                  <a:pt x="18156257" y="0"/>
                </a:lnTo>
                <a:lnTo>
                  <a:pt x="18156257" y="7316012"/>
                </a:lnTo>
                <a:lnTo>
                  <a:pt x="0" y="731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21944"/>
            <a:ext cx="8025992" cy="110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b="true" sz="64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du projet</a:t>
            </a:r>
            <a:r>
              <a:rPr lang="en-US" b="true" sz="64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725" y="0"/>
            <a:ext cx="18927746" cy="10653450"/>
            <a:chOff x="0" y="0"/>
            <a:chExt cx="4985085" cy="2805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5085" cy="2805847"/>
            </a:xfrm>
            <a:custGeom>
              <a:avLst/>
              <a:gdLst/>
              <a:ahLst/>
              <a:cxnLst/>
              <a:rect r="r" b="b" t="t" l="l"/>
              <a:pathLst>
                <a:path h="2805847" w="4985085">
                  <a:moveTo>
                    <a:pt x="0" y="0"/>
                  </a:moveTo>
                  <a:lnTo>
                    <a:pt x="4985085" y="0"/>
                  </a:lnTo>
                  <a:lnTo>
                    <a:pt x="4985085" y="2805847"/>
                  </a:lnTo>
                  <a:lnTo>
                    <a:pt x="0" y="2805847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85085" cy="285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4700" y="1091480"/>
            <a:ext cx="6979871" cy="9840265"/>
          </a:xfrm>
          <a:custGeom>
            <a:avLst/>
            <a:gdLst/>
            <a:ahLst/>
            <a:cxnLst/>
            <a:rect r="r" b="b" t="t" l="l"/>
            <a:pathLst>
              <a:path h="9840265" w="6979871">
                <a:moveTo>
                  <a:pt x="0" y="0"/>
                </a:moveTo>
                <a:lnTo>
                  <a:pt x="6979871" y="0"/>
                </a:lnTo>
                <a:lnTo>
                  <a:pt x="6979871" y="9840265"/>
                </a:lnTo>
                <a:lnTo>
                  <a:pt x="0" y="98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5" t="-495" r="-875" b="-32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27987" y="3066086"/>
            <a:ext cx="10603930" cy="2973167"/>
          </a:xfrm>
          <a:custGeom>
            <a:avLst/>
            <a:gdLst/>
            <a:ahLst/>
            <a:cxnLst/>
            <a:rect r="r" b="b" t="t" l="l"/>
            <a:pathLst>
              <a:path h="2973167" w="10603930">
                <a:moveTo>
                  <a:pt x="0" y="0"/>
                </a:moveTo>
                <a:lnTo>
                  <a:pt x="10603930" y="0"/>
                </a:lnTo>
                <a:lnTo>
                  <a:pt x="10603930" y="2973167"/>
                </a:lnTo>
                <a:lnTo>
                  <a:pt x="0" y="297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904" r="-171858" b="-3344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104775"/>
            <a:ext cx="11269642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Pipeline de construction du modèle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7987" y="1024805"/>
            <a:ext cx="5873320" cy="58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1.</a:t>
            </a: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Acquisition des Données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1987" y="1556380"/>
            <a:ext cx="10175929" cy="97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Capture des visages via caméra.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Structuration des dossiers par étudiant (Nom_Prénom).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4571" y="6505661"/>
            <a:ext cx="9334501" cy="5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5"/>
              </a:lnSpc>
              <a:spcBef>
                <a:spcPct val="0"/>
              </a:spcBef>
            </a:pPr>
            <a:r>
              <a:rPr lang="en-US" b="true" sz="34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2. </a:t>
            </a:r>
            <a:r>
              <a:rPr lang="en-US" b="true" sz="34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Prétraitement </a:t>
            </a:r>
            <a:r>
              <a:rPr lang="en-US" b="true" sz="34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Dataset d'entraînement </a:t>
            </a:r>
            <a:r>
              <a:rPr lang="en-US" b="true" sz="34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:</a:t>
            </a:r>
            <a:r>
              <a:rPr lang="en-US" b="true" sz="34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2896" y="7028439"/>
            <a:ext cx="9974766" cy="246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-Ex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action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des 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chem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d’accès aux im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ages 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et des noms (l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bels)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ssoci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é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é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ation d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’un DataFram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qui regr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upe tou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le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ch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min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 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d’im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le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rs cl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sses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(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om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 d'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é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lèves</a:t>
            </a: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).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725" y="0"/>
            <a:ext cx="20613416" cy="11337490"/>
            <a:chOff x="0" y="0"/>
            <a:chExt cx="5429048" cy="2986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9048" cy="2986006"/>
            </a:xfrm>
            <a:custGeom>
              <a:avLst/>
              <a:gdLst/>
              <a:ahLst/>
              <a:cxnLst/>
              <a:rect r="r" b="b" t="t" l="l"/>
              <a:pathLst>
                <a:path h="2986006" w="5429048">
                  <a:moveTo>
                    <a:pt x="0" y="0"/>
                  </a:moveTo>
                  <a:lnTo>
                    <a:pt x="5429048" y="0"/>
                  </a:lnTo>
                  <a:lnTo>
                    <a:pt x="5429048" y="2986006"/>
                  </a:lnTo>
                  <a:lnTo>
                    <a:pt x="0" y="298600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29048" cy="303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4700" y="1091480"/>
            <a:ext cx="6979871" cy="9840265"/>
          </a:xfrm>
          <a:custGeom>
            <a:avLst/>
            <a:gdLst/>
            <a:ahLst/>
            <a:cxnLst/>
            <a:rect r="r" b="b" t="t" l="l"/>
            <a:pathLst>
              <a:path h="9840265" w="6979871">
                <a:moveTo>
                  <a:pt x="0" y="0"/>
                </a:moveTo>
                <a:lnTo>
                  <a:pt x="6979871" y="0"/>
                </a:lnTo>
                <a:lnTo>
                  <a:pt x="6979871" y="9840265"/>
                </a:lnTo>
                <a:lnTo>
                  <a:pt x="0" y="98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5" t="-495" r="-875" b="-32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04775"/>
            <a:ext cx="11269642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Pipeline de construction du modèle</a:t>
            </a:r>
            <a:r>
              <a:rPr lang="en-US" b="true" sz="5999" i="true" strike="noStrike" u="non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:</a:t>
            </a:r>
            <a:r>
              <a:rPr lang="en-US" b="true" sz="5999" i="true" strike="noStrike" u="non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3993" y="5602070"/>
            <a:ext cx="5528609" cy="58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4</a:t>
            </a: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.</a:t>
            </a: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Extraction des Features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90592" y="6592638"/>
            <a:ext cx="10564007" cy="196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-Embeddings 512D : FaceNet convertit chaque visage en un vecteur de caractéristiques numériques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-Réduction de dimension : Optionnelle (ex : PCA), pour optimiser l’efficacité du modèle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3993" y="1474448"/>
            <a:ext cx="9768814" cy="119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5"/>
              </a:lnSpc>
            </a:pP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3.</a:t>
            </a:r>
            <a:r>
              <a:rPr lang="en-US" b="true" sz="3446" i="tru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Prétraitement Image capturée (reconnaissance)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23993" y="2856154"/>
            <a:ext cx="10530607" cy="196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-Détection et alignement : Le modèle MTCNN localise les visages et les aligne pour une analyse uniforme.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-Normalisation : OpenCV ajuste les pixels (luminosité, contraste) pour réduire les variations parasites.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239770"/>
            <a:chOff x="0" y="0"/>
            <a:chExt cx="4816593" cy="2960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60269"/>
            </a:xfrm>
            <a:custGeom>
              <a:avLst/>
              <a:gdLst/>
              <a:ahLst/>
              <a:cxnLst/>
              <a:rect r="r" b="b" t="t" l="l"/>
              <a:pathLst>
                <a:path h="29602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60269"/>
                  </a:lnTo>
                  <a:lnTo>
                    <a:pt x="0" y="2960269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007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9222" y="1599405"/>
            <a:ext cx="6683537" cy="8545216"/>
          </a:xfrm>
          <a:custGeom>
            <a:avLst/>
            <a:gdLst/>
            <a:ahLst/>
            <a:cxnLst/>
            <a:rect r="r" b="b" t="t" l="l"/>
            <a:pathLst>
              <a:path h="8545216" w="6683537">
                <a:moveTo>
                  <a:pt x="0" y="0"/>
                </a:moveTo>
                <a:lnTo>
                  <a:pt x="6683538" y="0"/>
                </a:lnTo>
                <a:lnTo>
                  <a:pt x="6683538" y="8545216"/>
                </a:lnTo>
                <a:lnTo>
                  <a:pt x="0" y="854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5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7313" y="7378998"/>
            <a:ext cx="9641171" cy="211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Déploiement</a:t>
            </a:r>
            <a:r>
              <a:rPr lang="en-US" sz="30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sur une Raspberry Pi connectée à une caméra, permet d’utiliser le modèle entraîné pour reconnaître les visages dans des conditions réelles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7313" y="1947312"/>
            <a:ext cx="4560451" cy="55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5"/>
              </a:lnSpc>
              <a:spcBef>
                <a:spcPct val="0"/>
              </a:spcBef>
            </a:pPr>
            <a:r>
              <a:rPr lang="en-US" b="true" sz="32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4. Classification (SVM)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7313" y="2755222"/>
            <a:ext cx="10112313" cy="264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Séparation 80/20 : Les données sont divisées en ensembles d’entraînement (80%) et de test (20%). 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 Optimisation : Réglage des hyperparamètres du SVM (ex : noyau, pénalité) pour maximiser la précision.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7313" y="6371731"/>
            <a:ext cx="3414951" cy="55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5"/>
              </a:lnSpc>
              <a:spcBef>
                <a:spcPct val="0"/>
              </a:spcBef>
            </a:pPr>
            <a:r>
              <a:rPr lang="en-US" b="true" sz="3246" i="true" strike="noStrike" u="none">
                <a:solidFill>
                  <a:srgbClr val="00000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 5. Déploiement 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08753"/>
            <a:ext cx="11269642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Pipeline de construction du modèle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95470"/>
            <a:chOff x="0" y="0"/>
            <a:chExt cx="4816593" cy="2895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5926"/>
            </a:xfrm>
            <a:custGeom>
              <a:avLst/>
              <a:gdLst/>
              <a:ahLst/>
              <a:cxnLst/>
              <a:rect r="r" b="b" t="t" l="l"/>
              <a:pathLst>
                <a:path h="28959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5926"/>
                  </a:lnTo>
                  <a:lnTo>
                    <a:pt x="0" y="2895926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943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53040" y="1594580"/>
            <a:ext cx="11498352" cy="8271950"/>
          </a:xfrm>
          <a:custGeom>
            <a:avLst/>
            <a:gdLst/>
            <a:ahLst/>
            <a:cxnLst/>
            <a:rect r="r" b="b" t="t" l="l"/>
            <a:pathLst>
              <a:path h="8271950" w="11498352">
                <a:moveTo>
                  <a:pt x="0" y="0"/>
                </a:moveTo>
                <a:lnTo>
                  <a:pt x="11498352" y="0"/>
                </a:lnTo>
                <a:lnTo>
                  <a:pt x="11498352" y="8271950"/>
                </a:lnTo>
                <a:lnTo>
                  <a:pt x="0" y="827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t="0" r="0" b="-252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2631" y="254634"/>
            <a:ext cx="10190314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5999" i="true" strike="noStrike" u="non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Composants et Technologies Utilisés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DAGZZeADj6Q</dc:identifier>
  <dcterms:modified xsi:type="dcterms:W3CDTF">2011-08-01T06:04:30Z</dcterms:modified>
  <cp:revision>1</cp:revision>
  <dc:title>Green and White Simple The Future Of The Earth Presentation</dc:title>
</cp:coreProperties>
</file>